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1"/>
  </p:notesMasterIdLst>
  <p:sldIdLst>
    <p:sldId id="257" r:id="rId2"/>
    <p:sldId id="340" r:id="rId3"/>
    <p:sldId id="258" r:id="rId4"/>
    <p:sldId id="341" r:id="rId5"/>
    <p:sldId id="263" r:id="rId6"/>
    <p:sldId id="264" r:id="rId7"/>
    <p:sldId id="265" r:id="rId8"/>
    <p:sldId id="344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343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7" r:id="rId27"/>
    <p:sldId id="288" r:id="rId28"/>
    <p:sldId id="289" r:id="rId29"/>
    <p:sldId id="29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ED2"/>
    <a:srgbClr val="E7E8EA"/>
    <a:srgbClr val="FFFFFF"/>
    <a:srgbClr val="8DB9E2"/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40" autoAdjust="0"/>
    <p:restoredTop sz="88394" autoAdjust="0"/>
  </p:normalViewPr>
  <p:slideViewPr>
    <p:cSldViewPr snapToGrid="0" snapToObjects="1">
      <p:cViewPr varScale="1">
        <p:scale>
          <a:sx n="99" d="100"/>
          <a:sy n="99" d="100"/>
        </p:scale>
        <p:origin x="72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2CC92-0AFD-4C23-8B16-9F0CFEABDF11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A2F72-EA5B-40B7-946E-113C8E6D089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33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Andel akutte somatiske genindlæggelser blandt ældre (80 år), opgjort pr. måned for sundhedsklyngen og hele landet (pct.), 2020-2023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Andel akutte somatiske genindlæggelser blandt ældre (80+ år) med forudgående hjemmesygepleje, opgjort pr. måned for sundhedsklyngen og hele landet (pct.), 2020-2023 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Andel akutte somatiske genindlæggelser blandt ældre (80+ år) med forudgående visiteret hjemmehjælp (personlig pleje), opgjort pr. måned for sundhedsklyngen og hele landet (pct.), 2020-2023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Andel akutte somatiske genindlæggelser blandt ældre (80+ år) som bor på plejehjem, opgjort pr. måned for sundhedsklyngen og hele landet (pct.), 2020-2023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Antal akutte somatiske genindlæggelser blandt ældre (80+ år) med forudgående kontakt til almen praksis, opgjort pr. måned for sundhedsklyngen og hele landet (pct.), 2020-2023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Antal forebyggelige sygehusophold blandt ældre (80+ år), opgjort pr. måned for sundhedsklyngen og hele landet, pr. 1.000 ældre, 2020-2023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Antal forebyggelige sygehusophold blandt ældre (80+ år), opgjort pr. måned for sundhedsklyngen og hele landet, pr. 1.000 ældre, 2020-2022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Antal forebyggelige sygehusophold blandt ældre (80+ år), opgjort pr. måned for sundhedsklyngen og hele landet, pr. 1.000 ældre, 2020-2022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Antal forebyggelige sygehusophold blandt ældre (80+ år) med forudgående hjemmesygepleje, opgjort pr. måned for sundhedsklyngen og hele landet, pr. 1.000 borgere, 2020-2023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Antal forebyggelige sygehusophold blandt ældre (80+ år) med forudgående visiteret hjemmehjælp, opgjort pr. måned for sundhedsklyngen og hele landet, pr. 1.000 borgere, 2020-2023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Ældre borgere på 80+: Genindlæggelser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Antal forebyggelige sygehusophold blandt ældre (80+ år) som bor på plejehjem, opgjort pr. måned for sundhedsklyngen og hele landet, pr. 1.000 borgere, 2020-2023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Antal forebyggelige sygehusophold blandt ældre (80+ år) med forudgående kontakt til almen praksis, opgjort pr. måned for sundhedsklyngen og hele landet, pr. 1.000 borgere, 2020-2023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Antal borgere med kronisk sygdom fordelt på kommuner i sundhedsklyngen, pr. 1.000 borgere, 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Antal borgere med kronisk sygdom, der har kontakt til sundhedsvæsenet fordelt på sektor, 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Antal borgere i hele landet med udvalgte kroniske sygdomme i 2019 og 2022, pr. 1.000 borgere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multiRowCard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Antal borgere i sundhedsklyngen med udvalgte kroniske sygdomme i 2019 og 2022, pr. 1.000 borgere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46680-12C9-4957-BDDB-E79D841FBC9F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90761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Andel akutte somatiske genindlæggelser blandt borgere med demens, opgjort for sundhedsklyngen og hele landet (pct.), 2020-2022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multiRowCard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Andel akutte somatiske genindlæggelser blandt borgere med astma, opgjort for sundhedsklyngen og hele landet (pct.), 2020-2022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multiRowCard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Andel akutte somatiske genindlæggelser blandt borgere med type 1-diabetes, opgjort for sundhedsklyngen og hele landet (pct.), 2020-2022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Andel akutte somatiske genindlæggelser blandt borgere med type 2-diabetes, opgjort for sundhedsklyngen og hele landet (pct.), 2020-2022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Andel akutte somatiske genindlæggelser blandt borgere med leddegigt, opgjort for sundhedsklyngen og hele landet (pct.), 2020-2022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multiRowCard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Andel akutte somatiske genindlæggelser blandt borgere med KOL, opgjort for sundhedsklyngen og hele landet (pct.), 2020-2022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multiRowCard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Andel akutte somatiske genindlæggelser blandt borgere med osteoporose, opgjort for sundhedsklyngen og hele landet (pct.), 2020-2022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Andel akutte somatiske genindlæggelser blandt borgere med skizofreni, opgjort for sundhedsklyngen og hele landet (pct.), 2020-2022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multiRowCard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Antal borgere i sundhedsklyngen med kontakt til det psykiatriske sundhedsvæsen fordelt på sektorer, 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Antal borgere med psykiatrisk sygehusophold fordelt på alder og køn i sundhedsklyngen, pr. 1.000 borgere, 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Antal borgere med psykiatrisk sygehusophold fordelt på alder i sundhedsklyngen og hele landet, pr. 1.000 borgere, 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multiRowCard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Antal borgere med psykiatrisk indlæggelse og/eller ambulant ophold fordelt på akut og planlagt, pr. 1.000 borgere for hele landet, 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multiRowCard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Antal borgere med psykiatrisk indlæggelse og/eller ambulant ophold fordelt på akut og planlagt, pr. 1.000 borgere for hele landet, 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Antal borgere med kontakt til psykiatri i praksissektoren fordelt på alder i sundhedsklyngen og hele landet, pr. 1.000 borgere, 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multiRowCard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Antal borgere med kontakt til psykiatri i praksissektoren fordelt på alder og køn i sundhedsklyngen, pr. 1.000 borgere, 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multiRowCard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Andel akutte psykiatriske genindlæggelser, opgjort for sundhedsklyngen og hele landet (pct.), 2020-2023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Antal borgere i sundhedsklyngen med kontakt til sundhedsvæsenet fordelt på sektorer, 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Populationsoverblik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Antal borgere i sundhedsklyngen og hele landet fordelt på aldersgrupper, pr. 1.000 borgere, 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Udvikling i antal ældre (80+ år) i sundhedsklyngen, pr. 1.000 borgere, 2019-2023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Antal ældre (80+ år) med indlæggelse og/eller ambulant ophold fordelt på akut og planlagt, opgjort for sundhedsklyngen pr. 1.000 ældre, 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Antal ældre (80+ år) med indlæggelse og/eller ambulant ophold fordelt på akut og planlagt, opgjort for hele landet pr. 1.000 ældre, 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nmarksko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3AFABC73-38C1-EF89-E33A-3F11FCF6641F}"/>
              </a:ext>
            </a:extLst>
          </p:cNvPr>
          <p:cNvSpPr/>
          <p:nvPr userDrawn="1"/>
        </p:nvSpPr>
        <p:spPr>
          <a:xfrm>
            <a:off x="4403725" y="0"/>
            <a:ext cx="7788275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95B43FCC-19C8-A2A9-98F9-EEF4E69FF1AA}"/>
              </a:ext>
            </a:extLst>
          </p:cNvPr>
          <p:cNvGrpSpPr/>
          <p:nvPr userDrawn="1"/>
        </p:nvGrpSpPr>
        <p:grpSpPr>
          <a:xfrm rot="10800000">
            <a:off x="3708400" y="0"/>
            <a:ext cx="1059308" cy="6858000"/>
            <a:chOff x="4223362" y="0"/>
            <a:chExt cx="1059308" cy="6858000"/>
          </a:xfrm>
          <a:solidFill>
            <a:schemeClr val="bg1"/>
          </a:solidFill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D47A6B30-5545-BEAA-0F22-8188E55B1690}"/>
                </a:ext>
              </a:extLst>
            </p:cNvPr>
            <p:cNvSpPr/>
            <p:nvPr userDrawn="1"/>
          </p:nvSpPr>
          <p:spPr>
            <a:xfrm>
              <a:off x="458734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5" name="Triangle 5">
              <a:extLst>
                <a:ext uri="{FF2B5EF4-FFF2-40B4-BE49-F238E27FC236}">
                  <a16:creationId xmlns:a16="http://schemas.microsoft.com/office/drawing/2014/main" id="{77F9C224-B9E8-9CB3-48C7-999A5F857E19}"/>
                </a:ext>
              </a:extLst>
            </p:cNvPr>
            <p:cNvSpPr/>
            <p:nvPr userDrawn="1"/>
          </p:nvSpPr>
          <p:spPr>
            <a:xfrm rot="16200000">
              <a:off x="387485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F426E56-191A-4437-6BDC-E4ACD7117C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3045481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forklarende tekst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D561F68A-8FC1-8806-B250-CE1C1025F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3059042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</a:t>
            </a:r>
            <a:br>
              <a:rPr lang="da-DK" dirty="0"/>
            </a:br>
            <a:r>
              <a:rPr lang="da-DK" dirty="0"/>
              <a:t>stå en titel</a:t>
            </a:r>
          </a:p>
        </p:txBody>
      </p:sp>
      <p:pic>
        <p:nvPicPr>
          <p:cNvPr id="8" name="Billede 7" descr="Et billede, der indeholder tekst, silhuet&#10;&#10;Automatisk genereret beskrivelse">
            <a:extLst>
              <a:ext uri="{FF2B5EF4-FFF2-40B4-BE49-F238E27FC236}">
                <a16:creationId xmlns:a16="http://schemas.microsoft.com/office/drawing/2014/main" id="{8D5B5BA8-63B6-99ED-6B45-F643806687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93124" y="1012903"/>
            <a:ext cx="4541419" cy="54324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678"/>
              </a:prstClr>
            </a:outerShdw>
          </a:effectLst>
        </p:spPr>
      </p:pic>
      <p:sp>
        <p:nvSpPr>
          <p:cNvPr id="9" name="Pladsholder til tekst 12">
            <a:extLst>
              <a:ext uri="{FF2B5EF4-FFF2-40B4-BE49-F238E27FC236}">
                <a16:creationId xmlns:a16="http://schemas.microsoft.com/office/drawing/2014/main" id="{E3E2AAFB-0005-5935-F3F4-D86AE2A9C3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95610" y="6008914"/>
            <a:ext cx="772515" cy="255361"/>
          </a:xfrm>
        </p:spPr>
        <p:txBody>
          <a:bodyPr/>
          <a:lstStyle>
            <a:lvl1pPr marL="0" indent="0">
              <a:buFontTx/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navn på de røde ikoner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BD55193A-0590-F933-4C7D-3C2E345DE8D0}"/>
              </a:ext>
            </a:extLst>
          </p:cNvPr>
          <p:cNvGrpSpPr/>
          <p:nvPr userDrawn="1"/>
        </p:nvGrpSpPr>
        <p:grpSpPr>
          <a:xfrm>
            <a:off x="10611617" y="5969099"/>
            <a:ext cx="179299" cy="295175"/>
            <a:chOff x="3191792" y="3209022"/>
            <a:chExt cx="219977" cy="362142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2AFAE9AD-9236-6D20-8442-2E91B491053B}"/>
                </a:ext>
              </a:extLst>
            </p:cNvPr>
            <p:cNvSpPr/>
            <p:nvPr/>
          </p:nvSpPr>
          <p:spPr>
            <a:xfrm flipV="1">
              <a:off x="3244770" y="3525445"/>
              <a:ext cx="114022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F70B1CB8-2994-5223-C624-16375FBF9C64}"/>
                </a:ext>
              </a:extLst>
            </p:cNvPr>
            <p:cNvGrpSpPr/>
            <p:nvPr/>
          </p:nvGrpSpPr>
          <p:grpSpPr>
            <a:xfrm>
              <a:off x="3191792" y="3209022"/>
              <a:ext cx="219977" cy="219978"/>
              <a:chOff x="1491794" y="2842103"/>
              <a:chExt cx="665167" cy="665170"/>
            </a:xfrm>
          </p:grpSpPr>
          <p:sp>
            <p:nvSpPr>
              <p:cNvPr id="13" name="Teardrop 175">
                <a:extLst>
                  <a:ext uri="{FF2B5EF4-FFF2-40B4-BE49-F238E27FC236}">
                    <a16:creationId xmlns:a16="http://schemas.microsoft.com/office/drawing/2014/main" id="{0A055B6E-1144-2FA9-9D21-7680B0D9DE17}"/>
                  </a:ext>
                </a:extLst>
              </p:cNvPr>
              <p:cNvSpPr/>
              <p:nvPr/>
            </p:nvSpPr>
            <p:spPr>
              <a:xfrm rot="8107125">
                <a:off x="1491794" y="2842103"/>
                <a:ext cx="665167" cy="665170"/>
              </a:xfrm>
              <a:prstGeom prst="teardrop">
                <a:avLst>
                  <a:gd name="adj" fmla="val 149536"/>
                </a:avLst>
              </a:prstGeom>
              <a:solidFill>
                <a:srgbClr val="D74C44"/>
              </a:solidFill>
              <a:ln w="9525" cap="rnd">
                <a:noFill/>
                <a:prstDash val="sys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1000"/>
                  </a:spcAft>
                </a:pPr>
                <a:endParaRPr lang="en-AU" sz="12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Oval 183">
                <a:extLst>
                  <a:ext uri="{FF2B5EF4-FFF2-40B4-BE49-F238E27FC236}">
                    <a16:creationId xmlns:a16="http://schemas.microsoft.com/office/drawing/2014/main" id="{38554BD0-2BD6-C9B8-02D9-87163D8B89F6}"/>
                  </a:ext>
                </a:extLst>
              </p:cNvPr>
              <p:cNvSpPr/>
              <p:nvPr/>
            </p:nvSpPr>
            <p:spPr>
              <a:xfrm>
                <a:off x="1684184" y="3034498"/>
                <a:ext cx="280377" cy="280378"/>
              </a:xfrm>
              <a:prstGeom prst="ellipse">
                <a:avLst/>
              </a:prstGeom>
              <a:solidFill>
                <a:srgbClr val="F6FBFF"/>
              </a:solidFill>
              <a:ln w="9525" cap="rnd">
                <a:noFill/>
                <a:prstDash val="sys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1000"/>
                  </a:spcAft>
                </a:pPr>
                <a:endParaRPr lang="en-AU" sz="1800" b="1" i="0" dirty="0">
                  <a:solidFill>
                    <a:schemeClr val="bg2"/>
                  </a:solidFill>
                  <a:latin typeface="Poppins SemiBold" pitchFamily="2" charset="77"/>
                  <a:cs typeface="Poppins SemiBold" pitchFamily="2" charset="77"/>
                </a:endParaRPr>
              </a:p>
            </p:txBody>
          </p:sp>
        </p:grpSp>
      </p:grpSp>
      <p:sp>
        <p:nvSpPr>
          <p:cNvPr id="18" name="Pladsholder til slidenummer 1">
            <a:extLst>
              <a:ext uri="{FF2B5EF4-FFF2-40B4-BE49-F238E27FC236}">
                <a16:creationId xmlns:a16="http://schemas.microsoft.com/office/drawing/2014/main" id="{0000F9F3-1DEB-BAA7-DE6A-28464F560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D34F64C8-6A52-1B5E-C72D-8CCABB1B130A}"/>
              </a:ext>
            </a:extLst>
          </p:cNvPr>
          <p:cNvSpPr/>
          <p:nvPr userDrawn="1"/>
        </p:nvSpPr>
        <p:spPr>
          <a:xfrm>
            <a:off x="13052062" y="0"/>
            <a:ext cx="4390811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9C8DBD10-1C30-085D-13DD-2EB9836D0A8C}"/>
              </a:ext>
            </a:extLst>
          </p:cNvPr>
          <p:cNvSpPr txBox="1"/>
          <p:nvPr userDrawn="1"/>
        </p:nvSpPr>
        <p:spPr>
          <a:xfrm>
            <a:off x="13274094" y="458836"/>
            <a:ext cx="394674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sz="1600" dirty="0">
                <a:latin typeface="Poppins Light" pitchFamily="2" charset="77"/>
                <a:cs typeface="Poppins Light" pitchFamily="2" charset="77"/>
              </a:rPr>
              <a:t>På dette slide kan du selv vælge placering af de røde ikoner. </a:t>
            </a:r>
            <a:br>
              <a:rPr lang="da-DK" sz="1600" dirty="0">
                <a:latin typeface="Poppins Light" pitchFamily="2" charset="77"/>
                <a:cs typeface="Poppins Light" pitchFamily="2" charset="77"/>
              </a:rPr>
            </a:br>
            <a:br>
              <a:rPr lang="da-DK" sz="1600" dirty="0">
                <a:latin typeface="Poppins Light" pitchFamily="2" charset="77"/>
                <a:cs typeface="Poppins Light" pitchFamily="2" charset="77"/>
              </a:rPr>
            </a:b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  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Dette gøres ved at klikke på et af nedenstående ikoner. Derefter kan du trække ikonet hen på kortet.</a:t>
            </a:r>
            <a:br>
              <a:rPr lang="da-DK" sz="1600" dirty="0">
                <a:latin typeface="Poppins" pitchFamily="2" charset="77"/>
                <a:cs typeface="Poppins" pitchFamily="2" charset="77"/>
              </a:rPr>
            </a:br>
            <a:br>
              <a:rPr lang="da-DK" sz="1600" dirty="0">
                <a:latin typeface="Poppins" pitchFamily="2" charset="77"/>
                <a:cs typeface="Poppins" pitchFamily="2" charset="77"/>
              </a:rPr>
            </a:b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 OBS: Husk at skrive, hvad de røde ikoner står for i boksen i højre hjørne.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26679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Forside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del akutte somatiske genindlæggelser blandt ældre (80 år), opgjort pr. måned for sundhedsklyngen og hele landet (pct.), 2020-2023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Genindl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del akutte somatiske genindlæggelser blandt ældre (80+ år) med forudgående hjemmesygepleje, opgjort pr. måned for sundhedsklyngen og hele landet (pct.), 2020-2023  ,Andel akutte somatiske genindlæggelser blandt ældre (80+ år) med forudgående visiteret hjemmehjælp (personlig pleje), opgjort pr. måned for sundhedsklyngen og hele landet (pct.), 2020-2023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Genindl hjsyg + vishj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del akutte somatiske genindlæggelser blandt ældre (80+ år) som bor på plejehjem, opgjort pr. måned for sundhedsklyngen og hele landet (pct.), 2020-2023 ,Antal akutte somatiske genindlæggelser blandt ældre (80+ år) med forudgående kontakt til almen praksis, opgjort pr. måned for sundhedsklyngen og hele landet (pct.), 2020-2023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Genindl plhjem + AP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forebyggelige sygehusophold blandt ældre (80+ år), opgjort pr. måned for sundhedsklyngen og hele landet, pr. 1.000 ældre, 2020-2023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Forebyg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Antal forebyggelige sygehusophold blandt ældre (80+ år), opgjort pr. måned for sundhedsklyngen og hele landet, pr. 1.000 ældre, 2020-2022 ,Antal forebyggelige sygehusophold blandt ældre (80+ år), opgjort pr. måned for sundhedsklyngen og hele landet, pr. 1.000 ældre, 2020-2022 ,textbox ,textbox ,textbox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t="88000"/>
          <a:stretch/>
        </p:blipFill>
        <p:spPr>
          <a:xfrm>
            <a:off x="76200" y="6035040"/>
            <a:ext cx="12020550" cy="82296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Forebyg TABEL</a:t>
            </a:r>
          </a:p>
        </p:txBody>
      </p:sp>
      <p:pic>
        <p:nvPicPr>
          <p:cNvPr id="5" name="Picture" title="This slide contains the following visuals: Antal forebyggelige sygehusophold blandt ældre (80+ år), opgjort pr. måned for sundhedsklyngen og hele landet, pr. 1.000 ældre, 2020-2022 ,Antal forebyggelige sygehusophold blandt ældre (80+ år), opgjort pr. måned for sundhedsklyngen og hele landet, pr. 1.000 ældre, 2020-2022 ,textbox ,textbox ,textbox ,textbox ,textbox ,textbox. Please refer to the notes on this slide for details">
            <a:hlinkClick r:id="rId3"/>
            <a:extLst>
              <a:ext uri="{FF2B5EF4-FFF2-40B4-BE49-F238E27FC236}">
                <a16:creationId xmlns:a16="http://schemas.microsoft.com/office/drawing/2014/main" id="{68556CD3-F170-4C1F-A77C-82F3BB91EB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8205"/>
          <a:stretch/>
        </p:blipFill>
        <p:spPr>
          <a:xfrm>
            <a:off x="76200" y="0"/>
            <a:ext cx="12020550" cy="2180492"/>
          </a:xfrm>
          <a:prstGeom prst="rect">
            <a:avLst/>
          </a:prstGeom>
          <a:noFill/>
        </p:spPr>
      </p:pic>
      <p:graphicFrame>
        <p:nvGraphicFramePr>
          <p:cNvPr id="6" name="Tabel 4">
            <a:extLst>
              <a:ext uri="{FF2B5EF4-FFF2-40B4-BE49-F238E27FC236}">
                <a16:creationId xmlns:a16="http://schemas.microsoft.com/office/drawing/2014/main" id="{99C8E402-62F4-4DE8-A22A-1220108D66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950344"/>
              </p:ext>
            </p:extLst>
          </p:nvPr>
        </p:nvGraphicFramePr>
        <p:xfrm>
          <a:off x="839788" y="2180492"/>
          <a:ext cx="5256211" cy="3690072"/>
        </p:xfrm>
        <a:graphic>
          <a:graphicData uri="http://schemas.openxmlformats.org/drawingml/2006/table">
            <a:tbl>
              <a:tblPr firstRow="1" bandRow="1"/>
              <a:tblGrid>
                <a:gridCol w="1762121">
                  <a:extLst>
                    <a:ext uri="{9D8B030D-6E8A-4147-A177-3AD203B41FA5}">
                      <a16:colId xmlns:a16="http://schemas.microsoft.com/office/drawing/2014/main" val="1666485996"/>
                    </a:ext>
                  </a:extLst>
                </a:gridCol>
                <a:gridCol w="1519480">
                  <a:extLst>
                    <a:ext uri="{9D8B030D-6E8A-4147-A177-3AD203B41FA5}">
                      <a16:colId xmlns:a16="http://schemas.microsoft.com/office/drawing/2014/main" val="1741575085"/>
                    </a:ext>
                  </a:extLst>
                </a:gridCol>
                <a:gridCol w="1036649">
                  <a:extLst>
                    <a:ext uri="{9D8B030D-6E8A-4147-A177-3AD203B41FA5}">
                      <a16:colId xmlns:a16="http://schemas.microsoft.com/office/drawing/2014/main" val="1370420014"/>
                    </a:ext>
                  </a:extLst>
                </a:gridCol>
                <a:gridCol w="937961">
                  <a:extLst>
                    <a:ext uri="{9D8B030D-6E8A-4147-A177-3AD203B41FA5}">
                      <a16:colId xmlns:a16="http://schemas.microsoft.com/office/drawing/2014/main" val="2262037969"/>
                    </a:ext>
                  </a:extLst>
                </a:gridCol>
              </a:tblGrid>
              <a:tr h="3310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3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Forbyggelige sygehusophold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da-DK" sz="13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3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2021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3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2022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125973"/>
                  </a:ext>
                </a:extLst>
              </a:tr>
              <a:tr h="31457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3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Alle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3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3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117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3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109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241023"/>
                  </a:ext>
                </a:extLst>
              </a:tr>
              <a:tr h="314574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3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3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117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3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120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336418"/>
                  </a:ext>
                </a:extLst>
              </a:tr>
              <a:tr h="31457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3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Forudgående visteret hjemmehjælp (personlig pleje)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3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3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42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3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38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060877"/>
                  </a:ext>
                </a:extLst>
              </a:tr>
              <a:tr h="314574">
                <a:tc vMerge="1">
                  <a:txBody>
                    <a:bodyPr/>
                    <a:lstStyle/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3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3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42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3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41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551405"/>
                  </a:ext>
                </a:extLst>
              </a:tr>
              <a:tr h="31457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3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Forudgående hjemmesygepleje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3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3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62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3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55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468985"/>
                  </a:ext>
                </a:extLst>
              </a:tr>
              <a:tr h="314574">
                <a:tc vMerge="1">
                  <a:txBody>
                    <a:bodyPr/>
                    <a:lstStyle/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3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3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55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3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55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103306"/>
                  </a:ext>
                </a:extLst>
              </a:tr>
              <a:tr h="31457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3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Bor på plejehjem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3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3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205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3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180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725034"/>
                  </a:ext>
                </a:extLst>
              </a:tr>
              <a:tr h="314574">
                <a:tc vMerge="1">
                  <a:txBody>
                    <a:bodyPr/>
                    <a:lstStyle/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3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3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226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3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229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409378"/>
                  </a:ext>
                </a:extLst>
              </a:tr>
              <a:tr h="31457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3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Forudgående kontakt til almen praksis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3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3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85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3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78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960795"/>
                  </a:ext>
                </a:extLst>
              </a:tr>
              <a:tr h="314574">
                <a:tc vMerge="1">
                  <a:txBody>
                    <a:bodyPr/>
                    <a:lstStyle/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3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3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87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3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84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76223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forebyggelige sygehusophold blandt ældre (80+ år) med forudgående hjemmesygepleje, opgjort pr. måned for sundhedsklyngen og hele landet, pr. 1.000 borgere, 2020-2023 ,Antal forebyggelige sygehusophold blandt ældre (80+ år) med forudgående visiteret hjemmehjælp, opgjort pr. måned for sundhedsklyngen og hele landet, pr. 1.000 borgere, 2020-2023 ,textbox ,Ældre borgere på 80+: Genindlæggelser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Forebyg hjsyg + vishj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forebyggelige sygehusophold blandt ældre (80+ år) som bor på plejehjem, opgjort pr. måned for sundhedsklyngen og hele landet, pr. 1.000 borgere, 2020-2023 ,Antal forebyggelige sygehusophold blandt ældre (80+ år) med forudgående kontakt til almen praksis, opgjort pr. måned for sundhedsklyngen og hele landet, pr. 1.000 borgere, 2020-2023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Forebyg plhjem + AP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Side 2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borgere med kronisk sygdom fordelt på kommuner i sundhedsklyngen, pr. 1.000 borgere, 2022 ,slicer ,textbox ,textbox ,textbox ,textbox ,Hospital + Kommune ,Hospital ,Kommune ,shape ,shape ,shape ,textbox ,Hospital + Kommune ,Hospital + Kommune ,Hospital + Kommune ,Hospital + Kommune ,Antal borgere med kronisk sygdom, der har kontakt til sundhedsvæsenet fordelt på sektor, 2022 ,image ,image ,image ,Hospital + Kommune ,Hospital ,Kommune ,Hospital + Kommune ,Hospital + Kommune ,Hospital ,Hospital + Kommune ,Hospital + Kommune ,Hospital + Kommune ,Kommune ,Hospital ,Kommune ,Hospital + Kommune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t="14150" r="57476" b="78503"/>
          <a:stretch/>
        </p:blipFill>
        <p:spPr>
          <a:xfrm>
            <a:off x="76200" y="970384"/>
            <a:ext cx="5111620" cy="503853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Overblik</a:t>
            </a:r>
          </a:p>
        </p:txBody>
      </p:sp>
      <p:pic>
        <p:nvPicPr>
          <p:cNvPr id="5" name="Picture" title="This slide contains the following visuals: textbox ,Antal borgere med kronisk sygdom fordelt på kommuner i sundhedsklyngen, pr. 1.000 borgere, 2022 ,slicer ,textbox ,textbox ,textbox ,textbox ,Hospital + Kommune ,Hospital ,Kommune ,shape ,shape ,shape ,textbox ,Hospital + Kommune ,Hospital + Kommune ,Hospital + Kommune ,Hospital + Kommune ,Antal borgere med kronisk sygdom, der har kontakt til sundhedsvæsenet fordelt på sektor, 2022 ,image ,image ,image ,Hospital + Kommune ,Hospital ,Kommune ,Hospital + Kommune ,Hospital + Kommune ,Hospital ,Hospital + Kommune ,Hospital + Kommune ,Hospital + Kommune ,Kommune ,Hospital ,Kommune ,Hospital + Kommune ,textbox ,textbox ,textbox. Please refer to the notes on this slide for details">
            <a:hlinkClick r:id="rId3"/>
            <a:extLst>
              <a:ext uri="{FF2B5EF4-FFF2-40B4-BE49-F238E27FC236}">
                <a16:creationId xmlns:a16="http://schemas.microsoft.com/office/drawing/2014/main" id="{6DAE9B7A-76EF-4BA8-B769-40423AC1E5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6764" b="86122"/>
          <a:stretch/>
        </p:blipFill>
        <p:spPr>
          <a:xfrm>
            <a:off x="76200" y="0"/>
            <a:ext cx="6399245" cy="951722"/>
          </a:xfrm>
          <a:prstGeom prst="rect">
            <a:avLst/>
          </a:prstGeom>
          <a:noFill/>
        </p:spPr>
      </p:pic>
      <p:pic>
        <p:nvPicPr>
          <p:cNvPr id="6" name="Picture" title="This slide contains the following visuals: textbox ,Antal borgere med kronisk sygdom fordelt på kommuner i sundhedsklyngen, pr. 1.000 borgere, 2022 ,slicer ,textbox ,textbox ,textbox ,textbox ,Hospital + Kommune ,Hospital ,Kommune ,shape ,shape ,shape ,textbox ,Hospital + Kommune ,Hospital + Kommune ,Hospital + Kommune ,Hospital + Kommune ,Antal borgere med kronisk sygdom, der har kontakt til sundhedsvæsenet fordelt på sektor, 2022 ,image ,image ,image ,Hospital + Kommune ,Hospital ,Kommune ,Hospital + Kommune ,Hospital + Kommune ,Hospital ,Hospital + Kommune ,Hospital + Kommune ,Hospital + Kommune ,Kommune ,Hospital ,Kommune ,Hospital + Kommune ,textbox ,textbox ,textbox. Please refer to the notes on this slide for details">
            <a:hlinkClick r:id="rId3"/>
            <a:extLst>
              <a:ext uri="{FF2B5EF4-FFF2-40B4-BE49-F238E27FC236}">
                <a16:creationId xmlns:a16="http://schemas.microsoft.com/office/drawing/2014/main" id="{B8182D74-025E-4FFE-94C7-FABE0517ED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2925" r="53439"/>
          <a:stretch/>
        </p:blipFill>
        <p:spPr>
          <a:xfrm>
            <a:off x="76200" y="5001208"/>
            <a:ext cx="5596812" cy="1856792"/>
          </a:xfrm>
          <a:prstGeom prst="rect">
            <a:avLst/>
          </a:prstGeom>
          <a:noFill/>
        </p:spPr>
      </p:pic>
      <p:pic>
        <p:nvPicPr>
          <p:cNvPr id="7" name="Picture" title="This slide contains the following visuals: textbox ,Antal borgere med kronisk sygdom fordelt på kommuner i sundhedsklyngen, pr. 1.000 borgere, 2022 ,slicer ,textbox ,textbox ,textbox ,textbox ,Hospital + Kommune ,Hospital ,Kommune ,shape ,shape ,shape ,textbox ,Hospital + Kommune ,Hospital + Kommune ,Hospital + Kommune ,Hospital + Kommune ,Antal borgere med kronisk sygdom, der har kontakt til sundhedsvæsenet fordelt på sektor, 2022 ,image ,image ,image ,Hospital + Kommune ,Hospital ,Kommune ,Hospital + Kommune ,Hospital + Kommune ,Hospital ,Hospital + Kommune ,Hospital + Kommune ,Hospital + Kommune ,Kommune ,Hospital ,Kommune ,Hospital + Kommune ,textbox ,textbox ,textbox. Please refer to the notes on this slide for details">
            <a:hlinkClick r:id="rId3"/>
            <a:extLst>
              <a:ext uri="{FF2B5EF4-FFF2-40B4-BE49-F238E27FC236}">
                <a16:creationId xmlns:a16="http://schemas.microsoft.com/office/drawing/2014/main" id="{09BACCD8-8471-4ADA-9E4E-927E2B3AE5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802" t="13333"/>
          <a:stretch/>
        </p:blipFill>
        <p:spPr>
          <a:xfrm>
            <a:off x="5822302" y="914400"/>
            <a:ext cx="6274448" cy="5943600"/>
          </a:xfrm>
          <a:prstGeom prst="rect">
            <a:avLst/>
          </a:prstGeom>
          <a:noFill/>
        </p:spPr>
      </p:pic>
      <p:graphicFrame>
        <p:nvGraphicFramePr>
          <p:cNvPr id="8" name="Pladsholder til indhold 9">
            <a:extLst>
              <a:ext uri="{FF2B5EF4-FFF2-40B4-BE49-F238E27FC236}">
                <a16:creationId xmlns:a16="http://schemas.microsoft.com/office/drawing/2014/main" id="{7A9CDECA-B441-48EE-9931-37871FEE62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2377545"/>
              </p:ext>
            </p:extLst>
          </p:nvPr>
        </p:nvGraphicFramePr>
        <p:xfrm>
          <a:off x="719999" y="2088074"/>
          <a:ext cx="5070474" cy="1835009"/>
        </p:xfrm>
        <a:graphic>
          <a:graphicData uri="http://schemas.openxmlformats.org/drawingml/2006/table">
            <a:tbl>
              <a:tblPr firstRow="1" bandRow="1"/>
              <a:tblGrid>
                <a:gridCol w="1434265">
                  <a:extLst>
                    <a:ext uri="{9D8B030D-6E8A-4147-A177-3AD203B41FA5}">
                      <a16:colId xmlns:a16="http://schemas.microsoft.com/office/drawing/2014/main" val="2409292204"/>
                    </a:ext>
                  </a:extLst>
                </a:gridCol>
                <a:gridCol w="1797804">
                  <a:extLst>
                    <a:ext uri="{9D8B030D-6E8A-4147-A177-3AD203B41FA5}">
                      <a16:colId xmlns:a16="http://schemas.microsoft.com/office/drawing/2014/main" val="1828706066"/>
                    </a:ext>
                  </a:extLst>
                </a:gridCol>
                <a:gridCol w="1838405">
                  <a:extLst>
                    <a:ext uri="{9D8B030D-6E8A-4147-A177-3AD203B41FA5}">
                      <a16:colId xmlns:a16="http://schemas.microsoft.com/office/drawing/2014/main" val="500469991"/>
                    </a:ext>
                  </a:extLst>
                </a:gridCol>
              </a:tblGrid>
              <a:tr h="6892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da-DK" sz="12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Bopælskommune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2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Antal borgere med kronisk sygdom</a:t>
                      </a:r>
                      <a:r>
                        <a:rPr lang="da-DK" sz="1200" baseline="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, pr. 1.000</a:t>
                      </a:r>
                      <a:endParaRPr lang="da-DK" sz="12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2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Antal borgere med flere kroniske sygdomme</a:t>
                      </a:r>
                      <a:r>
                        <a:rPr lang="da-DK" sz="1200" baseline="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, pr. 1.000</a:t>
                      </a:r>
                      <a:endParaRPr lang="da-DK" sz="12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86812"/>
                  </a:ext>
                </a:extLst>
              </a:tr>
              <a:tr h="2864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2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Silkeborg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2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182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2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481068"/>
                  </a:ext>
                </a:extLst>
              </a:tr>
              <a:tr h="2864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2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Skive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2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217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2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81684"/>
                  </a:ext>
                </a:extLst>
              </a:tr>
              <a:tr h="2864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2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Viborg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2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203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2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44991"/>
                  </a:ext>
                </a:extLst>
              </a:tr>
              <a:tr h="2864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188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02227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Antal borgere i hele landet med udvalgte kroniske sygdomme i 2019 og 2022, pr. 1.000 borgere ,textbox ,multiRowCard ,textbox ,Antal borgere i sundhedsklyngen med udvalgte kroniske sygdomme i 2019 og 2022, pr. 1.000 borgere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Overblik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500514" y="1626669"/>
            <a:ext cx="3522846" cy="4985887"/>
          </a:xfrm>
        </p:spPr>
        <p:txBody>
          <a:bodyPr/>
          <a:lstStyle/>
          <a:p>
            <a:pPr marL="0" indent="0">
              <a:spcBef>
                <a:spcPts val="500"/>
              </a:spcBef>
              <a:buSzPct val="110000"/>
              <a:buNone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Datapakken samler en række nøgletal og visninger, der beskriver den fælles population i jeres sundhedsklynge. </a:t>
            </a:r>
          </a:p>
          <a:p>
            <a:pPr marL="0" indent="0">
              <a:spcBef>
                <a:spcPts val="500"/>
              </a:spcBef>
              <a:buSzPct val="110000"/>
              <a:buNone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Datapakken består af et populationsoverblik samt tre temaer: </a:t>
            </a:r>
          </a:p>
          <a:p>
            <a:pPr>
              <a:spcBef>
                <a:spcPts val="500"/>
              </a:spcBef>
              <a:buSzPct val="110000"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Ældre borgere på 80 år og derover</a:t>
            </a:r>
          </a:p>
          <a:p>
            <a:pPr>
              <a:spcBef>
                <a:spcPts val="500"/>
              </a:spcBef>
              <a:buSzPct val="110000"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Borgere med udvalgte kroniske sygdomme </a:t>
            </a:r>
          </a:p>
          <a:p>
            <a:pPr>
              <a:spcBef>
                <a:spcPts val="500"/>
              </a:spcBef>
              <a:buSzPct val="110000"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Borgere med kontakt til psykiatrien</a:t>
            </a:r>
          </a:p>
          <a:p>
            <a:pPr marL="0" indent="0">
              <a:spcBef>
                <a:spcPts val="500"/>
              </a:spcBef>
              <a:buSzPct val="110000"/>
              <a:buNone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Populationsoverblikket og temaerne kan læses uafhængigt af hinanden. Nøgletallene i datapakken er baseret på samme datagrundlag som værktøjet Sundhedsdata på tværs. De udvalgte nøgletal er et lille udpluk af de samlede variable i det endelige værktøj.</a:t>
            </a:r>
            <a:endParaRPr lang="da-DK" sz="12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00513" y="526774"/>
            <a:ext cx="3343899" cy="972258"/>
          </a:xfrm>
        </p:spPr>
        <p:txBody>
          <a:bodyPr/>
          <a:lstStyle/>
          <a:p>
            <a:r>
              <a:rPr lang="da-DK" sz="3500" b="1" dirty="0">
                <a:latin typeface="Poppins ExtraBold"/>
              </a:rPr>
              <a:t>Om datapakken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D14BDA-C419-F344-9039-0BCDE95FAB14}" type="slidenum">
              <a:rPr lang="da-DK" smtClean="0"/>
              <a:pPr/>
              <a:t>2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3033" y="5784169"/>
            <a:ext cx="1400175" cy="704850"/>
          </a:xfrm>
          <a:prstGeom prst="rect">
            <a:avLst/>
          </a:prstGeom>
        </p:spPr>
      </p:pic>
      <p:sp>
        <p:nvSpPr>
          <p:cNvPr id="8" name="Tekstfelt 7"/>
          <p:cNvSpPr txBox="1"/>
          <p:nvPr/>
        </p:nvSpPr>
        <p:spPr>
          <a:xfrm>
            <a:off x="7447588" y="5054582"/>
            <a:ext cx="882595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0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dirty="0"/>
              <a:t>Fynsklyngen</a:t>
            </a:r>
          </a:p>
        </p:txBody>
      </p:sp>
      <p:sp>
        <p:nvSpPr>
          <p:cNvPr id="9" name="Tekstfelt 8"/>
          <p:cNvSpPr txBox="1"/>
          <p:nvPr/>
        </p:nvSpPr>
        <p:spPr>
          <a:xfrm>
            <a:off x="7191427" y="1527388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Poppins Light" panose="020B0604020202020204" charset="0"/>
                <a:cs typeface="Poppins Light" panose="020B0604020202020204" charset="0"/>
              </a:rPr>
              <a:t>Klynge Nord</a:t>
            </a:r>
          </a:p>
        </p:txBody>
      </p:sp>
      <p:sp>
        <p:nvSpPr>
          <p:cNvPr id="11" name="Tekstfelt 10"/>
          <p:cNvSpPr txBox="1"/>
          <p:nvPr/>
        </p:nvSpPr>
        <p:spPr>
          <a:xfrm>
            <a:off x="6917633" y="2005791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Poppins Light" panose="020B0604020202020204" charset="0"/>
                <a:cs typeface="Poppins Light" panose="020B0604020202020204" charset="0"/>
              </a:rPr>
              <a:t>Klynge Midt</a:t>
            </a:r>
          </a:p>
        </p:txBody>
      </p:sp>
      <p:sp>
        <p:nvSpPr>
          <p:cNvPr id="12" name="Tekstfelt 11"/>
          <p:cNvSpPr txBox="1"/>
          <p:nvPr/>
        </p:nvSpPr>
        <p:spPr>
          <a:xfrm>
            <a:off x="5768471" y="2376996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Poppins Light" panose="020B0604020202020204" charset="0"/>
                <a:cs typeface="Poppins Light" panose="020B0604020202020204" charset="0"/>
              </a:rPr>
              <a:t>Klynge Vest</a:t>
            </a:r>
          </a:p>
        </p:txBody>
      </p:sp>
      <p:sp>
        <p:nvSpPr>
          <p:cNvPr id="13" name="Tekstfelt 12"/>
          <p:cNvSpPr txBox="1"/>
          <p:nvPr/>
        </p:nvSpPr>
        <p:spPr>
          <a:xfrm>
            <a:off x="6955700" y="2533004"/>
            <a:ext cx="1060905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Poppins Light" panose="020B0604020202020204" charset="0"/>
                <a:cs typeface="Poppins Light" panose="020B0604020202020204" charset="0"/>
              </a:rPr>
              <a:t>Klynge Syd</a:t>
            </a:r>
          </a:p>
        </p:txBody>
      </p:sp>
      <p:sp>
        <p:nvSpPr>
          <p:cNvPr id="14" name="Tekstfelt 13"/>
          <p:cNvSpPr txBox="1"/>
          <p:nvPr/>
        </p:nvSpPr>
        <p:spPr>
          <a:xfrm>
            <a:off x="5466519" y="3503985"/>
            <a:ext cx="1009817" cy="230832"/>
          </a:xfrm>
          <a:prstGeom prst="rect">
            <a:avLst/>
          </a:prstGeom>
          <a:solidFill>
            <a:srgbClr val="8DB9E2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solidFill>
                  <a:schemeClr val="bg1"/>
                </a:solidFill>
                <a:latin typeface="Poppins Light" panose="020B0604020202020204" charset="0"/>
                <a:cs typeface="Poppins Light" panose="020B0604020202020204" charset="0"/>
              </a:rPr>
              <a:t>Midtklyngen</a:t>
            </a:r>
          </a:p>
        </p:txBody>
      </p:sp>
      <p:sp>
        <p:nvSpPr>
          <p:cNvPr id="15" name="Tekstfelt 14"/>
          <p:cNvSpPr txBox="1"/>
          <p:nvPr/>
        </p:nvSpPr>
        <p:spPr>
          <a:xfrm>
            <a:off x="6394837" y="3224085"/>
            <a:ext cx="1091315" cy="2308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Gødstrup-klyngen</a:t>
            </a:r>
          </a:p>
        </p:txBody>
      </p:sp>
      <p:sp>
        <p:nvSpPr>
          <p:cNvPr id="16" name="Tekstfelt 15"/>
          <p:cNvSpPr txBox="1"/>
          <p:nvPr/>
        </p:nvSpPr>
        <p:spPr>
          <a:xfrm>
            <a:off x="7567651" y="3108669"/>
            <a:ext cx="1111992" cy="2308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Randersklyngen</a:t>
            </a:r>
          </a:p>
        </p:txBody>
      </p:sp>
      <p:sp>
        <p:nvSpPr>
          <p:cNvPr id="17" name="Tekstfelt 16"/>
          <p:cNvSpPr txBox="1"/>
          <p:nvPr/>
        </p:nvSpPr>
        <p:spPr>
          <a:xfrm>
            <a:off x="7089109" y="3568918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Århusklyngen</a:t>
            </a:r>
          </a:p>
        </p:txBody>
      </p:sp>
      <p:sp>
        <p:nvSpPr>
          <p:cNvPr id="18" name="Tekstfelt 17"/>
          <p:cNvSpPr txBox="1"/>
          <p:nvPr/>
        </p:nvSpPr>
        <p:spPr>
          <a:xfrm>
            <a:off x="6895506" y="4013275"/>
            <a:ext cx="1085220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Horsensklyngen</a:t>
            </a:r>
          </a:p>
        </p:txBody>
      </p:sp>
      <p:sp>
        <p:nvSpPr>
          <p:cNvPr id="19" name="Tekstfelt 18"/>
          <p:cNvSpPr txBox="1"/>
          <p:nvPr/>
        </p:nvSpPr>
        <p:spPr>
          <a:xfrm>
            <a:off x="5355931" y="4340860"/>
            <a:ext cx="1262201" cy="2308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Sydvestjysk klynge</a:t>
            </a:r>
          </a:p>
        </p:txBody>
      </p:sp>
      <p:sp>
        <p:nvSpPr>
          <p:cNvPr id="20" name="Tekstfelt 19"/>
          <p:cNvSpPr txBox="1"/>
          <p:nvPr/>
        </p:nvSpPr>
        <p:spPr>
          <a:xfrm>
            <a:off x="6573300" y="4634645"/>
            <a:ext cx="1123563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Lillebæltklyngen</a:t>
            </a:r>
          </a:p>
        </p:txBody>
      </p:sp>
      <p:sp>
        <p:nvSpPr>
          <p:cNvPr id="21" name="Tekstfelt 20"/>
          <p:cNvSpPr txBox="1"/>
          <p:nvPr/>
        </p:nvSpPr>
        <p:spPr>
          <a:xfrm>
            <a:off x="6169525" y="5159263"/>
            <a:ext cx="1188710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0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dirty="0"/>
              <a:t>Sønderjysk klynge</a:t>
            </a:r>
          </a:p>
        </p:txBody>
      </p:sp>
      <p:sp>
        <p:nvSpPr>
          <p:cNvPr id="22" name="Tekstfelt 21"/>
          <p:cNvSpPr txBox="1"/>
          <p:nvPr/>
        </p:nvSpPr>
        <p:spPr>
          <a:xfrm>
            <a:off x="9533216" y="2871900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0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dirty="0"/>
              <a:t>Bornholm</a:t>
            </a:r>
          </a:p>
        </p:txBody>
      </p:sp>
      <p:sp>
        <p:nvSpPr>
          <p:cNvPr id="23" name="Tekstfelt 22"/>
          <p:cNvSpPr txBox="1"/>
          <p:nvPr/>
        </p:nvSpPr>
        <p:spPr>
          <a:xfrm>
            <a:off x="8078659" y="4004886"/>
            <a:ext cx="1467217" cy="3693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Sundhedsklyngen omkring </a:t>
            </a:r>
            <a:r>
              <a:rPr lang="da-DK" b="0"/>
              <a:t>Holbæk Sygehus</a:t>
            </a:r>
            <a:endParaRPr lang="da-DK" b="0" dirty="0"/>
          </a:p>
        </p:txBody>
      </p:sp>
      <p:sp>
        <p:nvSpPr>
          <p:cNvPr id="24" name="Tekstfelt 23"/>
          <p:cNvSpPr txBox="1"/>
          <p:nvPr/>
        </p:nvSpPr>
        <p:spPr>
          <a:xfrm>
            <a:off x="8250353" y="4643993"/>
            <a:ext cx="1242360" cy="2308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Slagelse Klyngen</a:t>
            </a:r>
          </a:p>
        </p:txBody>
      </p:sp>
      <p:sp>
        <p:nvSpPr>
          <p:cNvPr id="25" name="Tekstfelt 24"/>
          <p:cNvSpPr txBox="1"/>
          <p:nvPr/>
        </p:nvSpPr>
        <p:spPr>
          <a:xfrm>
            <a:off x="8640329" y="5776979"/>
            <a:ext cx="1323607" cy="3693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Sundhedsklyngen Nykøbing Falster</a:t>
            </a:r>
          </a:p>
        </p:txBody>
      </p:sp>
      <p:sp>
        <p:nvSpPr>
          <p:cNvPr id="26" name="Tekstfelt 25"/>
          <p:cNvSpPr txBox="1"/>
          <p:nvPr/>
        </p:nvSpPr>
        <p:spPr>
          <a:xfrm>
            <a:off x="9586266" y="4828252"/>
            <a:ext cx="1467217" cy="507831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en-US" b="0" dirty="0"/>
              <a:t>S</a:t>
            </a:r>
            <a:r>
              <a:rPr lang="da-DK" b="0" dirty="0"/>
              <a:t>undhedsklyngen omkring Sjællands Universitetshospital</a:t>
            </a:r>
          </a:p>
        </p:txBody>
      </p:sp>
      <p:sp>
        <p:nvSpPr>
          <p:cNvPr id="27" name="Tekstfelt 26"/>
          <p:cNvSpPr txBox="1"/>
          <p:nvPr/>
        </p:nvSpPr>
        <p:spPr>
          <a:xfrm>
            <a:off x="9173516" y="3619401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Klynge Nord</a:t>
            </a:r>
          </a:p>
        </p:txBody>
      </p:sp>
      <p:sp>
        <p:nvSpPr>
          <p:cNvPr id="28" name="Tekstfelt 27"/>
          <p:cNvSpPr txBox="1"/>
          <p:nvPr/>
        </p:nvSpPr>
        <p:spPr>
          <a:xfrm>
            <a:off x="9586266" y="4471871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Klynge Syd</a:t>
            </a:r>
          </a:p>
        </p:txBody>
      </p:sp>
      <p:sp>
        <p:nvSpPr>
          <p:cNvPr id="29" name="Tekstfelt 28"/>
          <p:cNvSpPr txBox="1"/>
          <p:nvPr/>
        </p:nvSpPr>
        <p:spPr>
          <a:xfrm>
            <a:off x="9597446" y="3927232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Klynge Midt</a:t>
            </a:r>
          </a:p>
        </p:txBody>
      </p:sp>
      <p:sp>
        <p:nvSpPr>
          <p:cNvPr id="30" name="Tekstfelt 29"/>
          <p:cNvSpPr txBox="1"/>
          <p:nvPr/>
        </p:nvSpPr>
        <p:spPr>
          <a:xfrm>
            <a:off x="9760663" y="4195941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Klynge Byen</a:t>
            </a:r>
          </a:p>
        </p:txBody>
      </p:sp>
      <p:sp>
        <p:nvSpPr>
          <p:cNvPr id="31" name="Rektangel 30"/>
          <p:cNvSpPr/>
          <p:nvPr/>
        </p:nvSpPr>
        <p:spPr>
          <a:xfrm>
            <a:off x="12637008" y="-713232"/>
            <a:ext cx="4992624" cy="787298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7303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Andel akutte somatiske genindlæggelser blandt borgere med demens, opgjort for sundhedsklyngen og hele landet (pct.), 2020-2022 ,multiRowCard ,Andel akutte somatiske genindlæggelser blandt borgere med astma, opgjort for sundhedsklyngen og hele landet (pct.), 2020-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Genindlæggelser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ultiRowCard ,textbox ,textbox ,Andel akutte somatiske genindlæggelser blandt borgere med type 1-diabetes, opgjort for sundhedsklyngen og hele landet (pct.), 2020-2022 ,Andel akutte somatiske genindlæggelser blandt borgere med type 2-diabetes, opgjort for sundhedsklyngen og hele landet (pct.), 2020-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Genindlæggelser side 2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Andel akutte somatiske genindlæggelser blandt borgere med leddegigt, opgjort for sundhedsklyngen og hele landet (pct.), 2020-2022 ,multiRowCard ,Andel akutte somatiske genindlæggelser blandt borgere med KOL, opgjort for sundhedsklyngen og hele landet (pct.), 2020-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Genindlæggelser side 3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multiRowCard ,Andel akutte somatiske genindlæggelser blandt borgere med osteoporose, opgjort for sundhedsklyngen og hele landet (pct.), 2020-2022 ,Andel akutte somatiske genindlæggelser blandt borgere med skizofreni, opgjort for sundhedsklyngen og hele landet (pct.), 2020-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Genindlæggelser side 4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Side 3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textbox ,textbox ,textbox ,image ,multiRowCard ,textbox ,Hospital ,Hospital + Kommune ,Hospital ,shape ,shape ,Hospital + Kommune ,Hospital + Kommune ,Antal borgere i sundhedsklyngen med kontakt til det psykiatriske sundhedsvæsen fordelt på sektorer, 2022 ,image ,Hospital ,Hospital + Kommune ,Hospital ,Hospital + Kommune ,Hospital + Kommune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</a:t>
            </a:r>
          </a:p>
        </p:txBody>
      </p:sp>
      <p:graphicFrame>
        <p:nvGraphicFramePr>
          <p:cNvPr id="5" name="Pladsholder til indhold 9">
            <a:extLst>
              <a:ext uri="{FF2B5EF4-FFF2-40B4-BE49-F238E27FC236}">
                <a16:creationId xmlns:a16="http://schemas.microsoft.com/office/drawing/2014/main" id="{8F9774BE-F92E-41F4-81A1-E39174E3D5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7489960"/>
              </p:ext>
            </p:extLst>
          </p:nvPr>
        </p:nvGraphicFramePr>
        <p:xfrm>
          <a:off x="720000" y="2375704"/>
          <a:ext cx="4727763" cy="2075960"/>
        </p:xfrm>
        <a:graphic>
          <a:graphicData uri="http://schemas.openxmlformats.org/drawingml/2006/table">
            <a:tbl>
              <a:tblPr firstRow="1" bandRow="1"/>
              <a:tblGrid>
                <a:gridCol w="1575921">
                  <a:extLst>
                    <a:ext uri="{9D8B030D-6E8A-4147-A177-3AD203B41FA5}">
                      <a16:colId xmlns:a16="http://schemas.microsoft.com/office/drawing/2014/main" val="2409292204"/>
                    </a:ext>
                  </a:extLst>
                </a:gridCol>
                <a:gridCol w="1575921">
                  <a:extLst>
                    <a:ext uri="{9D8B030D-6E8A-4147-A177-3AD203B41FA5}">
                      <a16:colId xmlns:a16="http://schemas.microsoft.com/office/drawing/2014/main" val="1828706066"/>
                    </a:ext>
                  </a:extLst>
                </a:gridCol>
                <a:gridCol w="1575921">
                  <a:extLst>
                    <a:ext uri="{9D8B030D-6E8A-4147-A177-3AD203B41FA5}">
                      <a16:colId xmlns:a16="http://schemas.microsoft.com/office/drawing/2014/main" val="500469991"/>
                    </a:ext>
                  </a:extLst>
                </a:gridCol>
              </a:tblGrid>
              <a:tr h="6990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Bopælskommune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Antal borgere med kontakt  til psykiatrisk</a:t>
                      </a:r>
                      <a:r>
                        <a:rPr lang="da-DK" sz="1100" baseline="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 sygehusvæsen, pr. 1.000</a:t>
                      </a:r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Antal borgere med kontakt til</a:t>
                      </a:r>
                      <a:r>
                        <a:rPr lang="da-DK" sz="1100" baseline="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 psykiatrisk praksis, pr. 1.000</a:t>
                      </a:r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86812"/>
                  </a:ext>
                </a:extLst>
              </a:tr>
              <a:tr h="2627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Silkeborg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481068"/>
                  </a:ext>
                </a:extLst>
              </a:tr>
              <a:tr h="2627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Skive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72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81684"/>
                  </a:ext>
                </a:extLst>
              </a:tr>
              <a:tr h="2627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Viborg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75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44991"/>
                  </a:ext>
                </a:extLst>
              </a:tr>
              <a:tr h="2627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71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611737"/>
                  </a:ext>
                </a:extLst>
              </a:tr>
              <a:tr h="2627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66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22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02227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Antal borgere med psykiatrisk sygehusophold fordelt på alder og køn i sundhedsklyngen, pr. 1.000 borgere, 2022 ,textbox ,Antal borgere med psykiatrisk sygehusophold fordelt på alder i sundhedsklyngen og hele landet, pr. 1.000 borgere, 2022 ,multiRowCard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 side 2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borgere med psykiatrisk indlæggelse og/eller ambulant ophold fordelt på akut og planlagt, pr. 1.000 borgere for hele landet, 2022 ,textbox ,textbox ,multiRowCard ,Antal borgere med psykiatrisk indlæggelse og/eller ambulant ophold fordelt på akut og planlagt, pr. 1.000 borgere for hele landet, 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 side 1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Antal borgere med kontakt til psykiatri i praksissektoren fordelt på alder i sundhedsklyngen og hele landet, pr. 1.000 borgere, 2022 ,multiRowCard ,Antal borgere med kontakt til psykiatri i praksissektoren fordelt på alder og køn i sundhedsklyngen, pr. 1.000 borgere, 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 side 3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multiRowCard ,Andel akutte psykiatriske genindlæggelser, opgjort for sundhedsklyngen og hele landet (pct.), 2020-2023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 side 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Side 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textbox ,textbox ,textbox ,textbox ,textbox ,image ,image ,image ,shape ,shape ,shape ,Antal borgere i sundhedsklyngen med kontakt til sundhedsvæsenet fordelt på sektorer, 2022 ,slicer ,textbox ,Populationsoverblik ,Hospital + Kommune ,Hospital ,Kommune ,Hospital + Kommune ,Hospital + Kommune ,Hospital + Kommune ,Hospital + Kommune ,Hospital + Kommune ,Hospital ,Kommune ,Hospital + Kommune ,Hospital + Kommune ,Hospital ,Hospital + Kommune ,Hospital + Kommune ,Hospital + Kommune ,Kommune ,Hospital ,Kommune ,Hospital + Kommune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Populationsoverblik</a:t>
            </a: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CA3F9786-6864-44EC-A984-F59B2B7AC0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246254"/>
              </p:ext>
            </p:extLst>
          </p:nvPr>
        </p:nvGraphicFramePr>
        <p:xfrm>
          <a:off x="838200" y="1825625"/>
          <a:ext cx="5196613" cy="2616488"/>
        </p:xfrm>
        <a:graphic>
          <a:graphicData uri="http://schemas.openxmlformats.org/drawingml/2006/table">
            <a:tbl>
              <a:tblPr firstRow="1" bandRow="1"/>
              <a:tblGrid>
                <a:gridCol w="1534617">
                  <a:extLst>
                    <a:ext uri="{9D8B030D-6E8A-4147-A177-3AD203B41FA5}">
                      <a16:colId xmlns:a16="http://schemas.microsoft.com/office/drawing/2014/main" val="2296091927"/>
                    </a:ext>
                  </a:extLst>
                </a:gridCol>
                <a:gridCol w="814497">
                  <a:extLst>
                    <a:ext uri="{9D8B030D-6E8A-4147-A177-3AD203B41FA5}">
                      <a16:colId xmlns:a16="http://schemas.microsoft.com/office/drawing/2014/main" val="2497805433"/>
                    </a:ext>
                  </a:extLst>
                </a:gridCol>
                <a:gridCol w="749419">
                  <a:extLst>
                    <a:ext uri="{9D8B030D-6E8A-4147-A177-3AD203B41FA5}">
                      <a16:colId xmlns:a16="http://schemas.microsoft.com/office/drawing/2014/main" val="2981504276"/>
                    </a:ext>
                  </a:extLst>
                </a:gridCol>
                <a:gridCol w="612162">
                  <a:extLst>
                    <a:ext uri="{9D8B030D-6E8A-4147-A177-3AD203B41FA5}">
                      <a16:colId xmlns:a16="http://schemas.microsoft.com/office/drawing/2014/main" val="2972256238"/>
                    </a:ext>
                  </a:extLst>
                </a:gridCol>
                <a:gridCol w="742959">
                  <a:extLst>
                    <a:ext uri="{9D8B030D-6E8A-4147-A177-3AD203B41FA5}">
                      <a16:colId xmlns:a16="http://schemas.microsoft.com/office/drawing/2014/main" val="755161003"/>
                    </a:ext>
                  </a:extLst>
                </a:gridCol>
                <a:gridCol w="742959">
                  <a:extLst>
                    <a:ext uri="{9D8B030D-6E8A-4147-A177-3AD203B41FA5}">
                      <a16:colId xmlns:a16="http://schemas.microsoft.com/office/drawing/2014/main" val="3453090754"/>
                    </a:ext>
                  </a:extLst>
                </a:gridCol>
              </a:tblGrid>
              <a:tr h="6467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Bopælskommune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Borgere (2023)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Borgere med kronisk sygdom (2022)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Borgere med kontakt til psykiatri (2022) 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6484861"/>
                  </a:ext>
                </a:extLst>
              </a:tr>
              <a:tr h="3947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750" i="1" dirty="0">
                          <a:solidFill>
                            <a:schemeClr val="bg1"/>
                          </a:solidFill>
                          <a:latin typeface="Poppins Light" panose="020B0604020202020204" charset="0"/>
                          <a:cs typeface="Poppins Light" panose="020B0604020202020204" charset="0"/>
                        </a:rPr>
                        <a:t>Antal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750" i="1" dirty="0">
                          <a:solidFill>
                            <a:schemeClr val="bg1"/>
                          </a:solidFill>
                          <a:latin typeface="Poppins Light" panose="020B0604020202020204" charset="0"/>
                          <a:cs typeface="Poppins Light" panose="020B0604020202020204" charset="0"/>
                        </a:rPr>
                        <a:t>Antal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750" i="1" dirty="0">
                          <a:solidFill>
                            <a:schemeClr val="bg1"/>
                          </a:solidFill>
                          <a:latin typeface="Poppins Light" panose="020B0604020202020204" charset="0"/>
                          <a:cs typeface="Poppins Light" panose="020B0604020202020204" charset="0"/>
                        </a:rPr>
                        <a:t>Antal</a:t>
                      </a:r>
                      <a:r>
                        <a:rPr lang="da-DK" sz="750" i="1" baseline="0" dirty="0">
                          <a:solidFill>
                            <a:schemeClr val="bg1"/>
                          </a:solidFill>
                          <a:latin typeface="Poppins Light" panose="020B0604020202020204" charset="0"/>
                          <a:cs typeface="Poppins Light" panose="020B0604020202020204" charset="0"/>
                        </a:rPr>
                        <a:t> pr. 1.000 borgere</a:t>
                      </a:r>
                      <a:endParaRPr lang="da-DK" sz="750" i="1" dirty="0">
                        <a:solidFill>
                          <a:schemeClr val="bg1"/>
                        </a:solidFill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750" i="1" dirty="0">
                          <a:solidFill>
                            <a:schemeClr val="bg1"/>
                          </a:solidFill>
                          <a:latin typeface="Poppins Light" panose="020B0604020202020204" charset="0"/>
                          <a:cs typeface="Poppins Light" panose="020B0604020202020204" charset="0"/>
                        </a:rPr>
                        <a:t>Antal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750" i="1" dirty="0">
                          <a:solidFill>
                            <a:schemeClr val="bg1"/>
                          </a:solidFill>
                          <a:latin typeface="Poppins Light" panose="020B0604020202020204" charset="0"/>
                          <a:cs typeface="Poppins Light" panose="020B0604020202020204" charset="0"/>
                        </a:rPr>
                        <a:t>Antal</a:t>
                      </a:r>
                      <a:r>
                        <a:rPr lang="da-DK" sz="750" i="1" baseline="0" dirty="0">
                          <a:solidFill>
                            <a:schemeClr val="bg1"/>
                          </a:solidFill>
                          <a:latin typeface="Poppins Light" panose="020B0604020202020204" charset="0"/>
                          <a:cs typeface="Poppins Light" panose="020B0604020202020204" charset="0"/>
                        </a:rPr>
                        <a:t> pr. 1.000 borgere</a:t>
                      </a:r>
                      <a:endParaRPr lang="da-DK" sz="750" i="1" dirty="0">
                        <a:solidFill>
                          <a:schemeClr val="bg1"/>
                        </a:solidFill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898887"/>
                  </a:ext>
                </a:extLst>
              </a:tr>
              <a:tr h="3072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Silkeborg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99.199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17.681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182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3.141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41960"/>
                  </a:ext>
                </a:extLst>
              </a:tr>
              <a:tr h="3072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Skive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44.980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9.764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217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1.464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305860"/>
                  </a:ext>
                </a:extLst>
              </a:tr>
              <a:tr h="3072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Viborg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97.321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19.556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203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3.213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204830"/>
                  </a:ext>
                </a:extLst>
              </a:tr>
              <a:tr h="306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marL="6350" marR="6350" marT="6350" marB="0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241.500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47.001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7.776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012238"/>
                  </a:ext>
                </a:extLst>
              </a:tr>
              <a:tr h="3072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Hele</a:t>
                      </a:r>
                      <a:r>
                        <a:rPr lang="da-DK" sz="11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 landet</a:t>
                      </a:r>
                      <a:endParaRPr lang="da-DK" sz="1100" b="1" i="0" u="none" strike="noStrike" dirty="0">
                        <a:solidFill>
                          <a:srgbClr val="000000"/>
                        </a:solidFill>
                        <a:effectLst/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Poppins Light" panose="020B0604020202020204" charset="0"/>
                          <a:ea typeface="+mn-ea"/>
                          <a:cs typeface="Poppins Light" panose="020B0604020202020204" charset="0"/>
                        </a:rPr>
                        <a:t>5.926.989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Poppins Light" panose="020B0604020202020204" charset="0"/>
                          <a:ea typeface="+mn-ea"/>
                          <a:cs typeface="Poppins Light" panose="020B0604020202020204" charset="0"/>
                        </a:rPr>
                        <a:t>1.100.724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Poppins Light" panose="020B0604020202020204" charset="0"/>
                          <a:ea typeface="+mn-ea"/>
                          <a:cs typeface="Poppins Light" panose="020B0604020202020204" charset="0"/>
                        </a:rPr>
                        <a:t>188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Poppins Light" panose="020B0604020202020204" charset="0"/>
                          <a:ea typeface="+mn-ea"/>
                          <a:cs typeface="Poppins Light" panose="020B0604020202020204" charset="0"/>
                        </a:rPr>
                        <a:t>214.377</a:t>
                      </a:r>
                      <a:endParaRPr lang="da-DK" sz="1100" b="1" i="0" u="none" strike="noStrike" kern="1200" dirty="0">
                        <a:solidFill>
                          <a:schemeClr val="tx1"/>
                        </a:solidFill>
                        <a:effectLst/>
                        <a:latin typeface="Poppins Light" panose="020B0604020202020204" charset="0"/>
                        <a:ea typeface="+mn-ea"/>
                        <a:cs typeface="Poppins Light" panose="020B060402020202020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Poppins Light" panose="020B0604020202020204" charset="0"/>
                          <a:ea typeface="+mn-ea"/>
                          <a:cs typeface="Poppins Light" panose="020B0604020202020204" charset="0"/>
                        </a:rPr>
                        <a:t>37</a:t>
                      </a:r>
                      <a:endParaRPr lang="da-DK" sz="1100" b="1" i="0" u="none" strike="noStrike" kern="1200" dirty="0">
                        <a:solidFill>
                          <a:schemeClr val="tx1"/>
                        </a:solidFill>
                        <a:effectLst/>
                        <a:latin typeface="Poppins Light" panose="020B0604020202020204" charset="0"/>
                        <a:ea typeface="+mn-ea"/>
                        <a:cs typeface="Poppins Light" panose="020B060402020202020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1335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borgere i sundhedsklyngen og hele landet fordelt på aldersgrupper, pr. 1.000 borgere, 2023 ,Udvikling i antal ældre (80+ år) i sundhedsklyngen, pr. 1.000 borgere, 2019-2023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Populationsoverblik 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Side 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ældre (80+ år) med indlæggelse og/eller ambulant ophold fordelt på akut og planlagt, opgjort for sundhedsklyngen pr. 1.000 ældre, 2022 ,Antal ældre (80+ år) med indlæggelse og/eller ambulant ophold fordelt på akut og planlagt, opgjort for hele landet pr. 1.000 ældre, 2022 ,textbox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Ældre borgere på 80 år og derover: Overblik 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Hospital + Kommune ,Kommune ,Hospital ,Kommune ,Hospital + Kommune ,Hospital + Kommune ,Hospital + Kommune ,Hospital ,Hospital + Kommune ,Hospital + Kommune ,Kommune ,Hospital ,Hospital + Kommune ,Hospital + Kommune ,Hospital + Kommune ,Hospital + Kommune ,Hospital + Kommune ,Kommune ,Hospital ,Hospital + Kommune ,textbox ,slicer ,textbox ,textbox ,image ,image ,image ,textbox ,textbox ,textbox ,textbox ,textbox ,textbox ,shape ,shape ,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Dublet af Ældre borgere på 80 år og derover: Overblik</a:t>
            </a: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0D50D0A2-897A-4992-B578-6B26E91EBE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739451"/>
              </p:ext>
            </p:extLst>
          </p:nvPr>
        </p:nvGraphicFramePr>
        <p:xfrm>
          <a:off x="779808" y="2255598"/>
          <a:ext cx="4994826" cy="1931520"/>
        </p:xfrm>
        <a:graphic>
          <a:graphicData uri="http://schemas.openxmlformats.org/drawingml/2006/table">
            <a:tbl>
              <a:tblPr firstRow="1" bandRow="1"/>
              <a:tblGrid>
                <a:gridCol w="1664942">
                  <a:extLst>
                    <a:ext uri="{9D8B030D-6E8A-4147-A177-3AD203B41FA5}">
                      <a16:colId xmlns:a16="http://schemas.microsoft.com/office/drawing/2014/main" val="623407841"/>
                    </a:ext>
                  </a:extLst>
                </a:gridCol>
                <a:gridCol w="1664942">
                  <a:extLst>
                    <a:ext uri="{9D8B030D-6E8A-4147-A177-3AD203B41FA5}">
                      <a16:colId xmlns:a16="http://schemas.microsoft.com/office/drawing/2014/main" val="3990393617"/>
                    </a:ext>
                  </a:extLst>
                </a:gridCol>
                <a:gridCol w="1664942">
                  <a:extLst>
                    <a:ext uri="{9D8B030D-6E8A-4147-A177-3AD203B41FA5}">
                      <a16:colId xmlns:a16="http://schemas.microsoft.com/office/drawing/2014/main" val="4209309830"/>
                    </a:ext>
                  </a:extLst>
                </a:gridCol>
              </a:tblGrid>
              <a:tr h="4013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Bopælskommune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Antal ældre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Antal ældre (pr. 1.000 borgere)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373684"/>
                  </a:ext>
                </a:extLst>
              </a:tr>
              <a:tr h="3009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Silkeborg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4.624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297575"/>
                  </a:ext>
                </a:extLst>
              </a:tr>
              <a:tr h="3009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Skive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2.975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66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961661"/>
                  </a:ext>
                </a:extLst>
              </a:tr>
              <a:tr h="3009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Viborg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5.292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54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222356"/>
                  </a:ext>
                </a:extLst>
              </a:tr>
              <a:tr h="3009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12.891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902158"/>
                  </a:ext>
                </a:extLst>
              </a:tr>
              <a:tr h="3009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304.350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51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74347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80+:genindl</a:t>
            </a: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3288D31F-680C-49E4-8752-0B96810608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848987"/>
              </p:ext>
            </p:extLst>
          </p:nvPr>
        </p:nvGraphicFramePr>
        <p:xfrm>
          <a:off x="838200" y="1825625"/>
          <a:ext cx="4958331" cy="3476794"/>
        </p:xfrm>
        <a:graphic>
          <a:graphicData uri="http://schemas.openxmlformats.org/drawingml/2006/table">
            <a:tbl>
              <a:tblPr firstRow="1" bandRow="1"/>
              <a:tblGrid>
                <a:gridCol w="1662258">
                  <a:extLst>
                    <a:ext uri="{9D8B030D-6E8A-4147-A177-3AD203B41FA5}">
                      <a16:colId xmlns:a16="http://schemas.microsoft.com/office/drawing/2014/main" val="1666485996"/>
                    </a:ext>
                  </a:extLst>
                </a:gridCol>
                <a:gridCol w="1433368">
                  <a:extLst>
                    <a:ext uri="{9D8B030D-6E8A-4147-A177-3AD203B41FA5}">
                      <a16:colId xmlns:a16="http://schemas.microsoft.com/office/drawing/2014/main" val="1741575085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1370420014"/>
                    </a:ext>
                  </a:extLst>
                </a:gridCol>
                <a:gridCol w="884805">
                  <a:extLst>
                    <a:ext uri="{9D8B030D-6E8A-4147-A177-3AD203B41FA5}">
                      <a16:colId xmlns:a16="http://schemas.microsoft.com/office/drawing/2014/main" val="2262037969"/>
                    </a:ext>
                  </a:extLst>
                </a:gridCol>
              </a:tblGrid>
              <a:tr h="3310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Genindlæggelser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2021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2022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125973"/>
                  </a:ext>
                </a:extLst>
              </a:tr>
              <a:tr h="31457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Alle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18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17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241023"/>
                  </a:ext>
                </a:extLst>
              </a:tr>
              <a:tr h="314574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336418"/>
                  </a:ext>
                </a:extLst>
              </a:tr>
              <a:tr h="31457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Forudgående visteret hjemmehjælp (personlig pleje)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24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24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060877"/>
                  </a:ext>
                </a:extLst>
              </a:tr>
              <a:tr h="314574">
                <a:tc vMerge="1">
                  <a:txBody>
                    <a:bodyPr/>
                    <a:lstStyle/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21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551405"/>
                  </a:ext>
                </a:extLst>
              </a:tr>
              <a:tr h="31457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Forudgående hjemmesygepleje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24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23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468985"/>
                  </a:ext>
                </a:extLst>
              </a:tr>
              <a:tr h="314574">
                <a:tc vMerge="1">
                  <a:txBody>
                    <a:bodyPr/>
                    <a:lstStyle/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23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103306"/>
                  </a:ext>
                </a:extLst>
              </a:tr>
              <a:tr h="31457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Bor på plejehjem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15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725034"/>
                  </a:ext>
                </a:extLst>
              </a:tr>
              <a:tr h="314574">
                <a:tc vMerge="1">
                  <a:txBody>
                    <a:bodyPr/>
                    <a:lstStyle/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19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409378"/>
                  </a:ext>
                </a:extLst>
              </a:tr>
              <a:tr h="31457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Forudgående kontakt til almen praksis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15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19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960795"/>
                  </a:ext>
                </a:extLst>
              </a:tr>
              <a:tr h="314574">
                <a:tc vMerge="1">
                  <a:txBody>
                    <a:bodyPr/>
                    <a:lstStyle/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18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76223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</TotalTime>
  <Words>2683</Words>
  <Application>Microsoft Office PowerPoint</Application>
  <PresentationFormat>Widescreen</PresentationFormat>
  <Paragraphs>950</Paragraphs>
  <Slides>29</Slides>
  <Notes>29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Light</vt:lpstr>
      <vt:lpstr>Poppins</vt:lpstr>
      <vt:lpstr>Poppins Black</vt:lpstr>
      <vt:lpstr>Poppins ExtraBold</vt:lpstr>
      <vt:lpstr>Poppins Light</vt:lpstr>
      <vt:lpstr>Poppins SemiBold</vt:lpstr>
      <vt:lpstr>Custom Design</vt:lpstr>
      <vt:lpstr>Forside</vt:lpstr>
      <vt:lpstr>Om datapakken</vt:lpstr>
      <vt:lpstr>Side 1</vt:lpstr>
      <vt:lpstr>Populationsoverblik</vt:lpstr>
      <vt:lpstr>Populationsoverblik 2</vt:lpstr>
      <vt:lpstr>Side 4</vt:lpstr>
      <vt:lpstr>Ældre borgere på 80 år og derover: Overblik 2</vt:lpstr>
      <vt:lpstr>Dublet af Ældre borgere på 80 år og derover: Overblik</vt:lpstr>
      <vt:lpstr>80+:genindl</vt:lpstr>
      <vt:lpstr>80+: Genindl</vt:lpstr>
      <vt:lpstr>80+: Genindl hjsyg + vishj</vt:lpstr>
      <vt:lpstr>80+: Genindl plhjem + AP</vt:lpstr>
      <vt:lpstr>80+: Forebyg</vt:lpstr>
      <vt:lpstr>80+: Forebyg TABEL</vt:lpstr>
      <vt:lpstr>80+: Forebyg hjsyg + vishj</vt:lpstr>
      <vt:lpstr>80+: Forebyg plhjem + AP</vt:lpstr>
      <vt:lpstr>Side 2</vt:lpstr>
      <vt:lpstr>Kronisk sygdom: Overblik</vt:lpstr>
      <vt:lpstr>Kronisk sygdom: Overblik</vt:lpstr>
      <vt:lpstr>Kronisk sygdom: Genindlæggelser</vt:lpstr>
      <vt:lpstr>Kronisk sygdom: Genindlæggelser side 2</vt:lpstr>
      <vt:lpstr>Kronisk sygdom: Genindlæggelser side 3</vt:lpstr>
      <vt:lpstr>Kronisk sygdom: Genindlæggelser side 4</vt:lpstr>
      <vt:lpstr>Side 3</vt:lpstr>
      <vt:lpstr>Kontakt til psykiatri: Overblik</vt:lpstr>
      <vt:lpstr>Kontakt til psykiatri: Overblik side 2</vt:lpstr>
      <vt:lpstr>Kontakt til psykiatri: Overblik side 1</vt:lpstr>
      <vt:lpstr>Kontakt til psykiatri: Overblik side 3</vt:lpstr>
      <vt:lpstr>Kontakt til psykiatri: Overblik side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Mette Lange</cp:lastModifiedBy>
  <cp:revision>12</cp:revision>
  <dcterms:created xsi:type="dcterms:W3CDTF">2016-09-04T11:54:55Z</dcterms:created>
  <dcterms:modified xsi:type="dcterms:W3CDTF">2023-07-31T12:41:06Z</dcterms:modified>
</cp:coreProperties>
</file>